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3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99FF"/>
    <a:srgbClr val="4747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941" autoAdjust="0"/>
    <p:restoredTop sz="94660"/>
  </p:normalViewPr>
  <p:slideViewPr>
    <p:cSldViewPr snapToGrid="0">
      <p:cViewPr varScale="1">
        <p:scale>
          <a:sx n="70" d="100"/>
          <a:sy n="70" d="100"/>
        </p:scale>
        <p:origin x="1026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7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2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08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9" y="1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endParaRPr lang="en-US"/>
          </a:p>
        </p:txBody>
      </p:sp>
      <p:sp>
        <p:nvSpPr>
          <p:cNvPr id="1048809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6763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1048810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4" y="4862514"/>
            <a:ext cx="5680075" cy="4605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48811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2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l">
              <a:defRPr sz="1100"/>
            </a:lvl1pPr>
          </a:lstStyle>
          <a:p>
            <a:endParaRPr lang="en-US"/>
          </a:p>
        </p:txBody>
      </p:sp>
      <p:sp>
        <p:nvSpPr>
          <p:cNvPr id="1048812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9" y="9720264"/>
            <a:ext cx="3076575" cy="512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92" tIns="45745" rIns="91492" bIns="45745" numCol="1" anchor="b" anchorCtr="0" compatLnSpc="1">
            <a:prstTxWarp prst="textNoShape">
              <a:avLst/>
            </a:prstTxWarp>
          </a:bodyPr>
          <a:lstStyle>
            <a:lvl1pPr algn="r">
              <a:defRPr sz="1100"/>
            </a:lvl1pPr>
          </a:lstStyle>
          <a:p>
            <a:fld id="{A9A0EA98-5831-4853-B862-C702E6EB345C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3846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0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46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</p:grpSpPr>
        <p:sp>
          <p:nvSpPr>
            <p:cNvPr id="104863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04863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3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3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04863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3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3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3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4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4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4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4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4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4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4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4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4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4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5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5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5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5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5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5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5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5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5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5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6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04866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6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6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6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6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6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6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6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6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7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7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7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</p:spPr>
        </p:sp>
        <p:sp>
          <p:nvSpPr>
            <p:cNvPr id="104867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7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7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7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7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7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7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8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8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8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8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8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4868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1048686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687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1048688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BBA48736-44DF-49F0-AA9B-E8C1D97FA60E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104868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04869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1E134D1A-85B5-42D4-86C4-654EDA8566A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74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75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48776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7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8736-44DF-49F0-AA9B-E8C1D97FA60E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1048778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79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34D1A-85B5-42D4-86C4-654EDA8566A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4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25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26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8736-44DF-49F0-AA9B-E8C1D97FA60E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1048727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28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34D1A-85B5-42D4-86C4-654EDA8566A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6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67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6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6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8736-44DF-49F0-AA9B-E8C1D97FA60E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104877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7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34D1A-85B5-42D4-86C4-654EDA8566AF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48772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48773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9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2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21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8736-44DF-49F0-AA9B-E8C1D97FA60E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1048722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23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34D1A-85B5-42D4-86C4-654EDA8566A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6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8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8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8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9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9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9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9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8736-44DF-49F0-AA9B-E8C1D97FA60E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104879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9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34D1A-85B5-42D4-86C4-654EDA8566A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35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36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37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48738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3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4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48741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42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43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4874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45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8736-44DF-49F0-AA9B-E8C1D97FA60E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1048746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47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34D1A-85B5-42D4-86C4-654EDA8566A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80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80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8736-44DF-49F0-AA9B-E8C1D97FA60E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104880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80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34D1A-85B5-42D4-86C4-654EDA8566A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61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62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6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8736-44DF-49F0-AA9B-E8C1D97FA60E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104876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6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34D1A-85B5-42D4-86C4-654EDA8566A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0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0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8736-44DF-49F0-AA9B-E8C1D97FA60E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10487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1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34D1A-85B5-42D4-86C4-654EDA8566A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48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49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50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8736-44DF-49F0-AA9B-E8C1D97FA60E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1048751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52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34D1A-85B5-42D4-86C4-654EDA8566A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8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81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82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83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8736-44DF-49F0-AA9B-E8C1D97FA60E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1048784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85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34D1A-85B5-42D4-86C4-654EDA8566A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53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54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55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56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57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58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8736-44DF-49F0-AA9B-E8C1D97FA60E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1048759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60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34D1A-85B5-42D4-86C4-654EDA8566A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16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8736-44DF-49F0-AA9B-E8C1D97FA60E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1048717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1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34D1A-85B5-42D4-86C4-654EDA8566A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18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8736-44DF-49F0-AA9B-E8C1D97FA60E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1048619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620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34D1A-85B5-42D4-86C4-654EDA8566A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96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97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79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99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8736-44DF-49F0-AA9B-E8C1D97FA60E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1048800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801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34D1A-85B5-42D4-86C4-654EDA8566A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29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048730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48731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048732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A48736-44DF-49F0-AA9B-E8C1D97FA60E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1048733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48734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134D1A-85B5-42D4-86C4-654EDA8566AF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2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</p:spPr>
      </p:pic>
      <p:grpSp>
        <p:nvGrpSpPr>
          <p:cNvPr id="19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  <a:gradFill flip="none" rotWithShape="1">
            <a:gsLst>
              <a:gs pos="0">
                <a:schemeClr val="tx2"/>
              </a:gs>
              <a:gs pos="100000">
                <a:schemeClr val="tx2">
                  <a:lumMod val="50000"/>
                </a:schemeClr>
              </a:gs>
            </a:gsLst>
            <a:lin ang="5400000" scaled="0"/>
          </a:gradFill>
        </p:grpSpPr>
        <p:grpSp>
          <p:nvGrpSpPr>
            <p:cNvPr id="20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pFill/>
          </p:grpSpPr>
          <p:sp>
            <p:nvSpPr>
              <p:cNvPr id="1048576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1048577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78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79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80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81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82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83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84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85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86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87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1048588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89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90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91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92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</p:spPr>
          </p:sp>
          <p:sp>
            <p:nvSpPr>
              <p:cNvPr id="1048593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94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95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96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97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98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599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00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01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02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</p:grpSp>
        <p:grpSp>
          <p:nvGrpSpPr>
            <p:cNvPr id="21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pFill/>
          </p:grpSpPr>
          <p:sp>
            <p:nvSpPr>
              <p:cNvPr id="1048603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04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05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06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07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08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09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10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11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</p:sp>
          <p:sp>
            <p:nvSpPr>
              <p:cNvPr id="1048612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</p:spPr>
          </p:sp>
        </p:grpSp>
      </p:grpSp>
      <p:sp>
        <p:nvSpPr>
          <p:cNvPr id="1048613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1048614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048615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A48736-44DF-49F0-AA9B-E8C1D97FA60E}" type="datetimeFigureOut">
              <a:rPr lang="en-US" smtClean="0"/>
              <a:t>2/25/2021</a:t>
            </a:fld>
            <a:endParaRPr lang="en-US" dirty="0"/>
          </a:p>
        </p:txBody>
      </p:sp>
      <p:sp>
        <p:nvSpPr>
          <p:cNvPr id="1048616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486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34D1A-85B5-42D4-86C4-654EDA8566AF}" type="slidenum">
              <a:rPr lang="en-US" smtClean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5.png"/><Relationship Id="rId4" Type="http://schemas.openxmlformats.org/officeDocument/2006/relationships/image" Target="../media/image1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5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5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5.pn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3.mp4"/><Relationship Id="rId1" Type="http://schemas.microsoft.com/office/2007/relationships/media" Target="../media/media13.mp4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5.pn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5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5.pn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5.png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5.png"/><Relationship Id="rId4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9" name="Picture 2097155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42626" cy="6967611"/>
          </a:xfrm>
          <a:prstGeom prst="rect">
            <a:avLst/>
          </a:prstGeom>
        </p:spPr>
      </p:pic>
      <p:sp>
        <p:nvSpPr>
          <p:cNvPr id="1048629" name="Rectangle 5"/>
          <p:cNvSpPr/>
          <p:nvPr/>
        </p:nvSpPr>
        <p:spPr>
          <a:xfrm>
            <a:off x="-1" y="1042737"/>
            <a:ext cx="12400548" cy="1513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96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Elephant" panose="02020904090505020303" pitchFamily="18" charset="0"/>
              </a:rPr>
              <a:t> </a:t>
            </a:r>
            <a:r>
              <a:rPr lang="en-US" sz="8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Elephant" panose="02020904090505020303" pitchFamily="18" charset="0"/>
              </a:rPr>
              <a:t>Immersive technology</a:t>
            </a:r>
            <a:r>
              <a:rPr lang="en-US" sz="54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Elephant" panose="02020904090505020303" pitchFamily="18" charset="0"/>
              </a:rPr>
              <a:t> </a:t>
            </a:r>
            <a:endParaRPr lang="en-US" sz="54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Elephant" panose="02020904090505020303" pitchFamily="18" charset="0"/>
            </a:endParaRPr>
          </a:p>
        </p:txBody>
      </p:sp>
      <p:sp>
        <p:nvSpPr>
          <p:cNvPr id="1048630" name="Title 1"/>
          <p:cNvSpPr>
            <a:spLocks noGrp="1"/>
          </p:cNvSpPr>
          <p:nvPr>
            <p:ph type="ctrTitle"/>
          </p:nvPr>
        </p:nvSpPr>
        <p:spPr>
          <a:xfrm>
            <a:off x="0" y="2719357"/>
            <a:ext cx="12191999" cy="141928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( Virtual reality, simulators)</a:t>
            </a:r>
            <a:endParaRPr lang="en-US" sz="44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048631" name="TextBox 1048628"/>
          <p:cNvSpPr txBox="1"/>
          <p:nvPr/>
        </p:nvSpPr>
        <p:spPr>
          <a:xfrm>
            <a:off x="3028503" y="4303939"/>
            <a:ext cx="6570021" cy="2174240"/>
          </a:xfrm>
          <a:prstGeom prst="rect">
            <a:avLst/>
          </a:prstGeom>
        </p:spPr>
        <p:txBody>
          <a:bodyPr wrap="square" rtlCol="0">
            <a:spAutoFit/>
            <a:scene3d>
              <a:camera prst="orthographicFront"/>
              <a:lightRig rig="glow" dir="tl">
                <a:rot lat="0" lon="0" rev="5400000"/>
              </a:lightRig>
            </a:scene3d>
            <a:sp3d contourW="12700">
              <a:bevelT w="25400" h="25400"/>
              <a:contourClr>
                <a:schemeClr val="accent6">
                  <a:shade val="73000"/>
                </a:schemeClr>
              </a:contourClr>
            </a:sp3d>
          </a:bodyPr>
          <a:lstStyle/>
          <a:p>
            <a:pPr marL="0" indent="0" algn="ctr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2800" b="1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Narkisim" pitchFamily="34" charset="-79"/>
                <a:ea typeface="Calibri" panose="020F0502020204030204" pitchFamily="34" charset="0"/>
                <a:cs typeface="Narkisim" pitchFamily="34" charset="-79"/>
              </a:rPr>
              <a:t>Presented by:</a:t>
            </a:r>
          </a:p>
          <a:p>
            <a:pPr marL="457200" indent="-457200" algn="ctr">
              <a:lnSpc>
                <a:spcPct val="107000"/>
              </a:lnSpc>
              <a:spcAft>
                <a:spcPts val="800"/>
              </a:spcAft>
              <a:buFont typeface="Arial"/>
              <a:buChar char="•"/>
            </a:pPr>
            <a:r>
              <a:rPr lang="en-US" sz="2800" b="1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Narkisim" pitchFamily="34" charset="-79"/>
                <a:ea typeface="Calibri" panose="020F0502020204030204" pitchFamily="34" charset="0"/>
                <a:cs typeface="Narkisim" pitchFamily="34" charset="-79"/>
              </a:rPr>
              <a:t>Arjay Buen</a:t>
            </a:r>
          </a:p>
          <a:p>
            <a:pPr marL="457200" indent="-457200" algn="ctr">
              <a:lnSpc>
                <a:spcPct val="107000"/>
              </a:lnSpc>
              <a:spcAft>
                <a:spcPts val="800"/>
              </a:spcAft>
              <a:buFont typeface="Arial"/>
              <a:buChar char="•"/>
            </a:pPr>
            <a:r>
              <a:rPr lang="en-US" sz="2800" b="1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Narkisim" pitchFamily="34" charset="-79"/>
                <a:ea typeface="Calibri" panose="020F0502020204030204" pitchFamily="34" charset="0"/>
                <a:cs typeface="Narkisim" pitchFamily="34" charset="-79"/>
              </a:rPr>
              <a:t>Jhennica Ela Roaring</a:t>
            </a:r>
          </a:p>
          <a:p>
            <a:pPr marL="457200" indent="-457200" algn="ctr">
              <a:lnSpc>
                <a:spcPct val="107000"/>
              </a:lnSpc>
              <a:spcAft>
                <a:spcPts val="800"/>
              </a:spcAft>
              <a:buFont typeface="Arial"/>
              <a:buChar char="•"/>
            </a:pPr>
            <a:r>
              <a:rPr lang="en-US" sz="2800" b="1" dirty="0" smtClean="0">
                <a:ln w="11430"/>
                <a:solidFill>
                  <a:srgbClr val="FFFF00"/>
                </a:solidFill>
                <a:effectLst>
                  <a:outerShdw blurRad="80000" dist="40000" dir="5040000" algn="tl">
                    <a:srgbClr val="000000">
                      <a:alpha val="30000"/>
                    </a:srgbClr>
                  </a:outerShdw>
                </a:effectLst>
                <a:latin typeface="Narkisim" pitchFamily="34" charset="-79"/>
                <a:ea typeface="Calibri" panose="020F0502020204030204" pitchFamily="34" charset="0"/>
                <a:cs typeface="Narkisim" pitchFamily="34" charset="-79"/>
              </a:rPr>
              <a:t>Myrell Concepcion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4000">
        <p14:flash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2" name="Title 1"/>
          <p:cNvSpPr>
            <a:spLocks noGrp="1"/>
          </p:cNvSpPr>
          <p:nvPr>
            <p:ph type="title"/>
          </p:nvPr>
        </p:nvSpPr>
        <p:spPr>
          <a:xfrm>
            <a:off x="682636" y="429292"/>
            <a:ext cx="11125563" cy="1364797"/>
          </a:xfrm>
        </p:spPr>
        <p:txBody>
          <a:bodyPr>
            <a:normAutofit/>
          </a:bodyPr>
          <a:lstStyle/>
          <a:p>
            <a:r>
              <a:rPr lang="en-US" sz="4300" b="1" dirty="0" smtClean="0">
                <a:solidFill>
                  <a:srgbClr val="FFFFFF"/>
                </a:solidFill>
                <a:latin typeface="Lucida Handwriting" pitchFamily="66" charset="0"/>
                <a:cs typeface="Cutive Mono"/>
              </a:rPr>
              <a:t>Application of virtual reality</a:t>
            </a:r>
            <a:endParaRPr lang="en-US" sz="4300" b="1" dirty="0">
              <a:solidFill>
                <a:srgbClr val="FFFFFF"/>
              </a:solidFill>
              <a:latin typeface="Lucida Handwriting" pitchFamily="66" charset="0"/>
              <a:cs typeface="Cutive Mono"/>
            </a:endParaRPr>
          </a:p>
        </p:txBody>
      </p:sp>
      <p:sp>
        <p:nvSpPr>
          <p:cNvPr id="1048713" name="Rectangle 3"/>
          <p:cNvSpPr/>
          <p:nvPr/>
        </p:nvSpPr>
        <p:spPr>
          <a:xfrm>
            <a:off x="3048000" y="2835697"/>
            <a:ext cx="6096000" cy="37084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endParaRPr lang="en-US" dirty="0" smtClean="0">
              <a:solidFill>
                <a:srgbClr val="FFFF00"/>
              </a:solidFill>
              <a:effectLst/>
              <a:latin typeface="Arial Black" panose="020B0A040201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97181" name="Picture 209716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4674643" y="2406569"/>
            <a:ext cx="6294143" cy="3549198"/>
          </a:xfrm>
          <a:prstGeom prst="rect">
            <a:avLst/>
          </a:prstGeom>
        </p:spPr>
      </p:pic>
      <p:sp>
        <p:nvSpPr>
          <p:cNvPr id="1048714" name="TextBox 1048707"/>
          <p:cNvSpPr txBox="1"/>
          <p:nvPr/>
        </p:nvSpPr>
        <p:spPr>
          <a:xfrm>
            <a:off x="1073336" y="1641972"/>
            <a:ext cx="7621485" cy="7344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/>
              <a:buChar char="•"/>
            </a:pPr>
            <a:r>
              <a:rPr lang="en-US" sz="3900" dirty="0" smtClean="0">
                <a:solidFill>
                  <a:srgbClr val="FFFF00"/>
                </a:solidFill>
                <a:effectLst/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Use for Military Training</a:t>
            </a:r>
          </a:p>
        </p:txBody>
      </p:sp>
      <p:pic>
        <p:nvPicPr>
          <p:cNvPr id="2" name="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98599" y="578551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 advClick="0" advTm="7000">
        <p15:prstTrans prst="peelOff"/>
      </p:transition>
    </mc:Choice>
    <mc:Fallback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4" name="TextBox 1048708"/>
          <p:cNvSpPr txBox="1"/>
          <p:nvPr/>
        </p:nvSpPr>
        <p:spPr>
          <a:xfrm>
            <a:off x="6608371" y="1263512"/>
            <a:ext cx="4943871" cy="1330044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/>
              <a:buChar char="•"/>
            </a:pPr>
            <a:r>
              <a:rPr lang="en-US" sz="3900" dirty="0" smtClean="0">
                <a:solidFill>
                  <a:srgbClr val="FFFF00"/>
                </a:solidFill>
                <a:effectLst/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Use for Medical Treatments</a:t>
            </a:r>
          </a:p>
        </p:txBody>
      </p:sp>
      <p:pic>
        <p:nvPicPr>
          <p:cNvPr id="2097166" name="Picture 2097164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9715" y="528523"/>
            <a:ext cx="5885253" cy="3373901"/>
          </a:xfrm>
          <a:prstGeom prst="rect">
            <a:avLst/>
          </a:prstGeom>
        </p:spPr>
      </p:pic>
      <p:pic>
        <p:nvPicPr>
          <p:cNvPr id="2097167" name="Picture 2097165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324393" y="3188367"/>
            <a:ext cx="6195764" cy="3123586"/>
          </a:xfrm>
          <a:prstGeom prst="rect">
            <a:avLst/>
          </a:prstGeom>
        </p:spPr>
      </p:pic>
      <p:sp>
        <p:nvSpPr>
          <p:cNvPr id="1048695" name="TextBox 1048709"/>
          <p:cNvSpPr txBox="1"/>
          <p:nvPr/>
        </p:nvSpPr>
        <p:spPr>
          <a:xfrm>
            <a:off x="348439" y="4717236"/>
            <a:ext cx="4943871" cy="134793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/>
              <a:buChar char="•"/>
            </a:pPr>
            <a:r>
              <a:rPr lang="en-US" sz="3900" dirty="0" smtClean="0">
                <a:solidFill>
                  <a:srgbClr val="FFFF00"/>
                </a:solidFill>
                <a:effectLst/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Use for Medical Training</a:t>
            </a:r>
          </a:p>
        </p:txBody>
      </p:sp>
      <p:pic>
        <p:nvPicPr>
          <p:cNvPr id="2" name="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45839" y="6007153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7000">
        <p14:warp dir="in"/>
      </p:transition>
    </mc:Choice>
    <mc:Fallback>
      <p:transition spd="slow" advClick="0" advTm="7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2" name="TextBox 1048710"/>
          <p:cNvSpPr txBox="1"/>
          <p:nvPr/>
        </p:nvSpPr>
        <p:spPr>
          <a:xfrm>
            <a:off x="1152128" y="1146411"/>
            <a:ext cx="4606976" cy="13360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/>
              <a:buChar char="•"/>
            </a:pPr>
            <a:r>
              <a:rPr lang="en-US" sz="3900" dirty="0" smtClean="0">
                <a:solidFill>
                  <a:srgbClr val="FFFF00"/>
                </a:solidFill>
                <a:effectLst/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Use for Mental healthcare</a:t>
            </a:r>
          </a:p>
        </p:txBody>
      </p:sp>
      <p:sp>
        <p:nvSpPr>
          <p:cNvPr id="1048693" name="TextBox 1048711"/>
          <p:cNvSpPr txBox="1"/>
          <p:nvPr/>
        </p:nvSpPr>
        <p:spPr>
          <a:xfrm>
            <a:off x="6577534" y="4777125"/>
            <a:ext cx="4943871" cy="7137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/>
              <a:buChar char="•"/>
            </a:pPr>
            <a:r>
              <a:rPr lang="en-US" sz="3900" dirty="0" smtClean="0">
                <a:solidFill>
                  <a:srgbClr val="FFFF00"/>
                </a:solidFill>
                <a:effectLst/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Use for Business</a:t>
            </a:r>
          </a:p>
        </p:txBody>
      </p:sp>
      <p:pic>
        <p:nvPicPr>
          <p:cNvPr id="2097163" name="Picture 2097166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791200" y="622541"/>
            <a:ext cx="5455917" cy="3676743"/>
          </a:xfrm>
          <a:prstGeom prst="rect">
            <a:avLst/>
          </a:prstGeom>
        </p:spPr>
      </p:pic>
      <p:pic>
        <p:nvPicPr>
          <p:cNvPr id="2097164" name="Picture 2097167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789936" y="2903622"/>
            <a:ext cx="5594821" cy="3601278"/>
          </a:xfrm>
          <a:prstGeom prst="rect">
            <a:avLst/>
          </a:prstGeom>
        </p:spPr>
      </p:pic>
      <p:pic>
        <p:nvPicPr>
          <p:cNvPr id="2" name="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226722" y="5663906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6000">
        <p:extLst mod="1">
          <p:ext uri="http://mobile.wps.com/transition/2016/1">
            <p:transition xmlns="" val="wps_teeter_l_1500"/>
          </p:ext>
        </p:extLst>
      </p:transition>
    </mc:Choice>
    <mc:Fallback>
      <p:transition spd="slow" advClick="0" advTm="6000">
        <p:extLst mod="1">
          <p:ext uri="http://mobile.wps.com/transition/2016/1">
            <p:transition xmlns:p14="http://schemas.microsoft.com/office/powerpoint/2010/main" xmlns="" val="wps_teeter_l_1500"/>
          </p:ext>
        </p:extLst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7" name="TextBox 1048624"/>
          <p:cNvSpPr txBox="1"/>
          <p:nvPr/>
        </p:nvSpPr>
        <p:spPr>
          <a:xfrm>
            <a:off x="1159032" y="773218"/>
            <a:ext cx="4231115" cy="17297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/>
              <a:buChar char="•"/>
            </a:pPr>
            <a:r>
              <a:rPr lang="en-US" sz="3400" dirty="0" smtClean="0">
                <a:solidFill>
                  <a:srgbClr val="FFFF00"/>
                </a:solidFill>
                <a:effectLst/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Use for Entertainment/ Games</a:t>
            </a:r>
          </a:p>
        </p:txBody>
      </p:sp>
      <p:pic>
        <p:nvPicPr>
          <p:cNvPr id="2097156" name="Picture 2097153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97558" y="2887579"/>
            <a:ext cx="5530526" cy="3508346"/>
          </a:xfrm>
          <a:prstGeom prst="rect">
            <a:avLst/>
          </a:prstGeom>
        </p:spPr>
      </p:pic>
      <p:pic>
        <p:nvPicPr>
          <p:cNvPr id="2097157" name="Picture 2097154"/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678905" y="526400"/>
            <a:ext cx="5955832" cy="3484126"/>
          </a:xfrm>
          <a:prstGeom prst="rect">
            <a:avLst/>
          </a:prstGeom>
        </p:spPr>
      </p:pic>
      <p:sp>
        <p:nvSpPr>
          <p:cNvPr id="1048628" name="TextBox 1048625"/>
          <p:cNvSpPr txBox="1"/>
          <p:nvPr/>
        </p:nvSpPr>
        <p:spPr>
          <a:xfrm>
            <a:off x="6393858" y="4574646"/>
            <a:ext cx="4933060" cy="6617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571500" indent="-571500">
              <a:buFont typeface="Arial"/>
              <a:buChar char="•"/>
            </a:pPr>
            <a:r>
              <a:rPr lang="en-US" sz="3700" dirty="0" smtClean="0">
                <a:solidFill>
                  <a:srgbClr val="FFFF00"/>
                </a:solidFill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Use for Education</a:t>
            </a:r>
            <a:endParaRPr lang="en-US" sz="3700" dirty="0">
              <a:solidFill>
                <a:srgbClr val="0000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854520" y="546839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Tm="6000">
        <p14:switch dir="l"/>
      </p:transition>
    </mc:Choice>
    <mc:Fallback>
      <p:transition spd="slow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84" name="Picture 2097183"/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91" y="-39635"/>
            <a:ext cx="12174447" cy="7000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Tm="52000">
        <p:circle/>
      </p:transition>
    </mc:Choice>
    <mc:Fallback>
      <p:transition spd="slow" advTm="5200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312" fill="hold"/>
                                        <p:tgtEl>
                                          <p:spTgt spid="2097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09718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971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971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9718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4" name="TextBox 1048622"/>
          <p:cNvSpPr txBox="1"/>
          <p:nvPr/>
        </p:nvSpPr>
        <p:spPr>
          <a:xfrm>
            <a:off x="1233716" y="385352"/>
            <a:ext cx="4943871" cy="942339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Showcard Gothic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Advantages</a:t>
            </a:r>
          </a:p>
        </p:txBody>
      </p:sp>
      <p:sp>
        <p:nvSpPr>
          <p:cNvPr id="1048625" name="TextBox 1048623"/>
          <p:cNvSpPr txBox="1"/>
          <p:nvPr/>
        </p:nvSpPr>
        <p:spPr>
          <a:xfrm>
            <a:off x="1860885" y="1930133"/>
            <a:ext cx="9176084" cy="38252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/>
              <a:buChar char="•"/>
            </a:pPr>
            <a:r>
              <a:rPr lang="en-US" sz="3600" dirty="0" smtClean="0">
                <a:solidFill>
                  <a:srgbClr val="FFFF00"/>
                </a:solidFill>
                <a:effectLst/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Virtual reality creates a realistic world</a:t>
            </a:r>
            <a:endParaRPr lang="zh-CN" altLang="en-US"/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/>
              <a:buChar char="•"/>
            </a:pPr>
            <a:r>
              <a:rPr lang="en-US" sz="3600" dirty="0" smtClean="0">
                <a:solidFill>
                  <a:srgbClr val="FFFF00"/>
                </a:solidFill>
                <a:effectLst/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It enables users to explore places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/>
              <a:buChar char="•"/>
            </a:pPr>
            <a:r>
              <a:rPr lang="en-US" sz="3600" dirty="0" smtClean="0">
                <a:solidFill>
                  <a:srgbClr val="FFFF00"/>
                </a:solidFill>
                <a:effectLst/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Through virtual reality users can experience with an artificial environment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/>
              <a:buChar char="•"/>
            </a:pPr>
            <a:r>
              <a:rPr lang="en-US" sz="3600" dirty="0" smtClean="0">
                <a:solidFill>
                  <a:srgbClr val="FFFF00"/>
                </a:solidFill>
                <a:effectLst/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Virtual reality make the educationmore easily and comfort</a:t>
            </a:r>
          </a:p>
        </p:txBody>
      </p:sp>
      <p:sp>
        <p:nvSpPr>
          <p:cNvPr id="1048813" name="Rectangle 3"/>
          <p:cNvSpPr/>
          <p:nvPr/>
        </p:nvSpPr>
        <p:spPr>
          <a:xfrm>
            <a:off x="1572126" y="1588168"/>
            <a:ext cx="9625263" cy="4716379"/>
          </a:xfrm>
          <a:prstGeom prst="rect">
            <a:avLst/>
          </a:prstGeom>
          <a:noFill/>
          <a:ln w="76200"/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672" y="5755374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Tm="20000">
        <p14:pan dir="u"/>
      </p:transition>
    </mc:Choice>
    <mc:Fallback>
      <p:transition spd="slow" advTm="20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9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21" name="TextBox 1048620"/>
          <p:cNvSpPr txBox="1"/>
          <p:nvPr/>
        </p:nvSpPr>
        <p:spPr>
          <a:xfrm>
            <a:off x="1152129" y="461101"/>
            <a:ext cx="6884966" cy="94234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latin typeface="Showcard Gothic" pitchFamily="82" charset="0"/>
                <a:ea typeface="Calibri" panose="020F0502020204030204" pitchFamily="34" charset="0"/>
                <a:cs typeface="Times New Roman" panose="02020603050405020304" pitchFamily="18" charset="0"/>
              </a:rPr>
              <a:t>Disadvantages </a:t>
            </a:r>
          </a:p>
        </p:txBody>
      </p:sp>
      <p:sp>
        <p:nvSpPr>
          <p:cNvPr id="1048622" name="TextBox 1048621"/>
          <p:cNvSpPr txBox="1"/>
          <p:nvPr/>
        </p:nvSpPr>
        <p:spPr>
          <a:xfrm>
            <a:off x="1922748" y="1896736"/>
            <a:ext cx="8937757" cy="37871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/>
              <a:buChar char="•"/>
            </a:pPr>
            <a:r>
              <a:rPr lang="en-US" sz="3000" dirty="0" smtClean="0">
                <a:solidFill>
                  <a:srgbClr val="FFFF00"/>
                </a:solidFill>
                <a:effectLst/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The equipments use in virtual reality are very expensive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/>
              <a:buChar char="•"/>
            </a:pPr>
            <a:r>
              <a:rPr lang="en-US" sz="3000" dirty="0" smtClean="0">
                <a:solidFill>
                  <a:srgbClr val="FFFF00"/>
                </a:solidFill>
                <a:effectLst/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It consists of complex technology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/>
              <a:buChar char="•"/>
            </a:pPr>
            <a:r>
              <a:rPr lang="en-US" sz="3000" dirty="0" smtClean="0">
                <a:solidFill>
                  <a:srgbClr val="FFFF00"/>
                </a:solidFill>
                <a:effectLst/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In virtual reality environment we can't move by our own like in the real world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/>
              <a:buChar char="•"/>
            </a:pPr>
            <a:r>
              <a:rPr lang="en-US" sz="3000" dirty="0" smtClean="0">
                <a:solidFill>
                  <a:srgbClr val="FFFF00"/>
                </a:solidFill>
                <a:effectLst/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Feeling of worthless</a:t>
            </a:r>
          </a:p>
          <a:p>
            <a:pPr marL="457200" indent="-457200">
              <a:lnSpc>
                <a:spcPct val="107000"/>
              </a:lnSpc>
              <a:spcAft>
                <a:spcPts val="800"/>
              </a:spcAft>
              <a:buFont typeface="Arial"/>
              <a:buChar char="•"/>
            </a:pPr>
            <a:r>
              <a:rPr lang="en-US" sz="3000" dirty="0" smtClean="0">
                <a:solidFill>
                  <a:srgbClr val="FFFF00"/>
                </a:solidFill>
                <a:effectLst/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Physical sode effects</a:t>
            </a:r>
          </a:p>
        </p:txBody>
      </p:sp>
      <p:sp>
        <p:nvSpPr>
          <p:cNvPr id="1048623" name="Rectangle 3"/>
          <p:cNvSpPr/>
          <p:nvPr/>
        </p:nvSpPr>
        <p:spPr>
          <a:xfrm>
            <a:off x="1572126" y="1588168"/>
            <a:ext cx="9625263" cy="4716379"/>
          </a:xfrm>
          <a:prstGeom prst="rect">
            <a:avLst/>
          </a:prstGeom>
          <a:noFill/>
          <a:ln w="76200"/>
          <a:effectLst>
            <a:glow rad="139700">
              <a:schemeClr val="accent6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45839" y="568387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19000">
        <p14:doors dir="vert"/>
      </p:transition>
    </mc:Choice>
    <mc:Fallback>
      <p:transition spd="slow" advClick="0" advTm="19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6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53" name="Picture 2097152"/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-299384" y="-261304"/>
            <a:ext cx="12592289" cy="717238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61" name="Picture 4"/>
          <p:cNvPicPr>
            <a:picLocks noChangeAspect="1"/>
          </p:cNvPicPr>
          <p:nvPr/>
        </p:nvPicPr>
        <p:blipFill rotWithShape="1">
          <a:blip r:embed="rId4"/>
          <a:srcRect t="-1" r="8096" b="1378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48691" name="Rectangle 5"/>
          <p:cNvSpPr/>
          <p:nvPr/>
        </p:nvSpPr>
        <p:spPr>
          <a:xfrm>
            <a:off x="486609" y="403122"/>
            <a:ext cx="10014857" cy="18948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6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Elephant" panose="02020904090505020303" pitchFamily="18" charset="0"/>
              </a:rPr>
              <a:t>What is </a:t>
            </a:r>
            <a:br>
              <a:rPr lang="en-US" sz="6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Elephant" panose="02020904090505020303" pitchFamily="18" charset="0"/>
              </a:rPr>
            </a:br>
            <a:r>
              <a:rPr lang="en-US" sz="6000" b="1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Elephant" panose="02020904090505020303" pitchFamily="18" charset="0"/>
              </a:rPr>
              <a:t>Immersive technology?</a:t>
            </a:r>
            <a:endParaRPr lang="en-US" sz="6000" b="1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Elephant" panose="02020904090505020303" pitchFamily="18" charset="0"/>
            </a:endParaRPr>
          </a:p>
        </p:txBody>
      </p:sp>
      <p:pic>
        <p:nvPicPr>
          <p:cNvPr id="2" name="_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36656" y="5799161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0" advTm="6000">
        <p14:flash/>
      </p:transition>
    </mc:Choice>
    <mc:Fallback>
      <p:transition spd="slow" advClick="0" advTm="6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4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48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48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486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8">
                                          <p:stCondLst>
                                            <p:cond delay="652"/>
                                          </p:stCondLst>
                                        </p:cTn>
                                        <p:tgtEl>
                                          <p:spTgt spid="104869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8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486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8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4869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8" decel="50000">
                                          <p:stCondLst>
                                            <p:cond delay="1340"/>
                                          </p:stCondLst>
                                        </p:cTn>
                                        <p:tgtEl>
                                          <p:spTgt spid="10486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8">
                                          <p:stCondLst>
                                            <p:cond delay="1644"/>
                                          </p:stCondLst>
                                        </p:cTn>
                                        <p:tgtEl>
                                          <p:spTgt spid="104869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8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4869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8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4869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8" decel="50000">
                                          <p:stCondLst>
                                            <p:cond delay="1836"/>
                                          </p:stCondLst>
                                        </p:cTn>
                                        <p:tgtEl>
                                          <p:spTgt spid="104869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388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4869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6" name="Title 1"/>
          <p:cNvSpPr>
            <a:spLocks noGrp="1"/>
          </p:cNvSpPr>
          <p:nvPr>
            <p:ph type="ctrTitle"/>
          </p:nvPr>
        </p:nvSpPr>
        <p:spPr>
          <a:xfrm>
            <a:off x="579808" y="212366"/>
            <a:ext cx="10537371" cy="1272494"/>
          </a:xfrm>
        </p:spPr>
        <p:txBody>
          <a:bodyPr>
            <a:noAutofit/>
          </a:bodyPr>
          <a:lstStyle/>
          <a:p>
            <a:r>
              <a:rPr lang="en-US" sz="60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Black" panose="020B0A04020102020204" pitchFamily="34" charset="0"/>
              </a:rPr>
              <a:t>Immersive technology</a:t>
            </a:r>
            <a:endParaRPr lang="en-US" sz="60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048697" name="Rectangle 3"/>
          <p:cNvSpPr/>
          <p:nvPr/>
        </p:nvSpPr>
        <p:spPr>
          <a:xfrm>
            <a:off x="930441" y="1705045"/>
            <a:ext cx="10491537" cy="39522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>
                <a:solidFill>
                  <a:srgbClr val="FFFF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-Refers to the technology that is used to create a virtual world for its users. </a:t>
            </a:r>
          </a:p>
          <a:p>
            <a:r>
              <a:rPr lang="en-US" sz="3200" dirty="0" smtClean="0">
                <a:solidFill>
                  <a:srgbClr val="FFFF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-example of this are virtual reality and augmented reality</a:t>
            </a:r>
          </a:p>
          <a:p>
            <a:r>
              <a:rPr lang="en-US" sz="3200" dirty="0" smtClean="0">
                <a:solidFill>
                  <a:srgbClr val="FFFF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-Immersive technology uses a simulated world to create the feel of being in a physical world. </a:t>
            </a:r>
          </a:p>
          <a:p>
            <a:r>
              <a:rPr lang="en-US" sz="3200" dirty="0" smtClean="0">
                <a:solidFill>
                  <a:srgbClr val="FFFF00"/>
                </a:solidFill>
                <a:latin typeface="Bookman Old Style" panose="02050604050505020204" pitchFamily="18" charset="0"/>
                <a:cs typeface="Times New Roman" panose="02020603050405020304" pitchFamily="18" charset="0"/>
              </a:rPr>
              <a:t>-this surrounding sensory feeling felt by the user gives the user sense of immersion in real life setting</a:t>
            </a:r>
          </a:p>
          <a:p>
            <a:endParaRPr lang="en-US" sz="3200" dirty="0">
              <a:solidFill>
                <a:srgbClr val="FFFF00"/>
              </a:solidFill>
              <a:latin typeface="Bookman Old Style" panose="020506040505050202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17178" y="5758218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Click="0" advTm="26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7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698" name="TextBox 1048691"/>
          <p:cNvSpPr txBox="1"/>
          <p:nvPr/>
        </p:nvSpPr>
        <p:spPr>
          <a:xfrm>
            <a:off x="499467" y="393700"/>
            <a:ext cx="7868554" cy="891540"/>
          </a:xfrm>
          <a:prstGeom prst="rect">
            <a:avLst/>
          </a:prstGeom>
        </p:spPr>
        <p:txBody>
          <a:bodyPr wrap="square" rtlCol="0">
            <a:spAutoFit/>
            <a:scene3d>
              <a:camera prst="orthographicFront"/>
              <a:lightRig rig="flat" dir="t">
                <a:rot lat="0" lon="0" rev="18900000"/>
              </a:lightRig>
            </a:scene3d>
            <a:sp3d extrusionH="31750" contourW="6350" prstMaterial="powder">
              <a:bevelT w="19050" h="19050" prst="angle"/>
              <a:contourClr>
                <a:schemeClr val="accent3">
                  <a:tint val="100000"/>
                  <a:shade val="100000"/>
                  <a:satMod val="100000"/>
                  <a:hueMod val="100000"/>
                </a:schemeClr>
              </a:contourClr>
            </a:sp3d>
          </a:bodyPr>
          <a:lstStyle/>
          <a:p>
            <a:r>
              <a:rPr lang="en-US" sz="5400" b="1" dirty="0">
                <a:solidFill>
                  <a:schemeClr val="accent3"/>
                </a:solidFill>
                <a:latin typeface="Arno Pro Smbd Caption" pitchFamily="18" charset="0"/>
              </a:rPr>
              <a:t>History of virtual reality</a:t>
            </a:r>
          </a:p>
        </p:txBody>
      </p:sp>
      <p:sp>
        <p:nvSpPr>
          <p:cNvPr id="1048699" name="TextBox 1048692"/>
          <p:cNvSpPr txBox="1"/>
          <p:nvPr/>
        </p:nvSpPr>
        <p:spPr>
          <a:xfrm>
            <a:off x="5053264" y="1359475"/>
            <a:ext cx="6533344" cy="4536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0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More </a:t>
            </a:r>
            <a:r>
              <a:rPr lang="en-US" sz="30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than one person has been involved in the development of this technological system</a:t>
            </a:r>
            <a:r>
              <a:rPr lang="en-US" sz="30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r>
              <a:rPr lang="en-US" sz="30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</a:t>
            </a:r>
          </a:p>
          <a:p>
            <a:pPr>
              <a:buFont typeface="Wingdings" pitchFamily="2" charset="2"/>
              <a:buChar char="Ø"/>
            </a:pPr>
            <a:r>
              <a:rPr lang="en-US" sz="30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In </a:t>
            </a:r>
            <a:r>
              <a:rPr lang="en-US" sz="30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1950’s visionary cinematography Morton </a:t>
            </a:r>
            <a:r>
              <a:rPr lang="en-US" sz="3000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Heilig</a:t>
            </a:r>
            <a:r>
              <a:rPr lang="en-US" sz="30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 built a single user console called </a:t>
            </a:r>
            <a:r>
              <a:rPr lang="en-US" sz="3000" dirty="0" err="1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Sensorama</a:t>
            </a:r>
            <a:r>
              <a:rPr lang="en-US" sz="30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. This enabled the user watch television in 3 dimensional ways which it includes sounds and smells</a:t>
            </a:r>
            <a:r>
              <a:rPr lang="en-US" sz="30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30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97170" name="Picture 2097158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31551" y="1462061"/>
            <a:ext cx="4177530" cy="4779818"/>
          </a:xfrm>
          <a:prstGeom prst="rect">
            <a:avLst/>
          </a:prstGeom>
        </p:spPr>
      </p:pic>
      <p:pic>
        <p:nvPicPr>
          <p:cNvPr id="2" name="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086532" y="5950727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28000">
        <p14:prism isContent="1" isInverted="1"/>
      </p:transition>
    </mc:Choice>
    <mc:Fallback>
      <p:transition spd="slow" advClick="0" advTm="28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3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2" name="Picture 2097159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5037221" y="737848"/>
            <a:ext cx="6706118" cy="5037310"/>
          </a:xfrm>
          <a:prstGeom prst="rect">
            <a:avLst/>
          </a:prstGeom>
        </p:spPr>
      </p:pic>
      <p:sp>
        <p:nvSpPr>
          <p:cNvPr id="1048700" name="TextBox 3"/>
          <p:cNvSpPr txBox="1"/>
          <p:nvPr/>
        </p:nvSpPr>
        <p:spPr>
          <a:xfrm>
            <a:off x="744904" y="1529791"/>
            <a:ext cx="4212108" cy="3647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en-US" sz="30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Also we started to see things like the View Master that got created it is a </a:t>
            </a:r>
            <a:r>
              <a:rPr lang="en-US" sz="30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goggle </a:t>
            </a:r>
            <a:r>
              <a:rPr lang="en-US" sz="30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that would show pictures  which builds the foundation of virtual reality headsets that we see right now</a:t>
            </a:r>
            <a:r>
              <a:rPr lang="en-US" sz="30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.</a:t>
            </a:r>
            <a:endParaRPr lang="en-US" sz="3000" dirty="0">
              <a:solidFill>
                <a:srgbClr val="FFFF00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18543" y="6044821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15000">
        <p14:prism isContent="1"/>
      </p:transition>
    </mc:Choice>
    <mc:Fallback>
      <p:transition spd="slow" advClick="0" advTm="1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1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	</a:t>
            </a:r>
            <a:endParaRPr lang="en-US" dirty="0">
              <a:solidFill>
                <a:srgbClr val="474747"/>
              </a:solidFill>
              <a:latin typeface="Arial Black" panose="020B0A04020102020204" pitchFamily="34" charset="0"/>
            </a:endParaRPr>
          </a:p>
        </p:txBody>
      </p:sp>
      <p:pic>
        <p:nvPicPr>
          <p:cNvPr id="209717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435429"/>
            <a:ext cx="12192000" cy="7670800"/>
          </a:xfrm>
          <a:prstGeom prst="rect">
            <a:avLst/>
          </a:prstGeom>
        </p:spPr>
      </p:pic>
      <p:sp>
        <p:nvSpPr>
          <p:cNvPr id="1048702" name="Rectangle 4"/>
          <p:cNvSpPr/>
          <p:nvPr/>
        </p:nvSpPr>
        <p:spPr>
          <a:xfrm>
            <a:off x="5277600" y="2730613"/>
            <a:ext cx="6914400" cy="1691641"/>
          </a:xfrm>
          <a:prstGeom prst="rect">
            <a:avLst/>
          </a:prstGeom>
          <a:noFill/>
          <a:ln w="63500">
            <a:noFill/>
            <a:prstDash val="solid"/>
          </a:ln>
        </p:spPr>
        <p:txBody>
          <a:bodyPr wrap="square">
            <a:spAutoFit/>
          </a:bodyPr>
          <a:lstStyle/>
          <a:p>
            <a:pPr algn="ctr"/>
            <a:r>
              <a:rPr lang="en-US" sz="5400" dirty="0" smtClean="0">
                <a:latin typeface="Broadway" panose="04040905080B02020502" pitchFamily="82" charset="0"/>
              </a:rPr>
              <a:t>What is </a:t>
            </a:r>
          </a:p>
          <a:p>
            <a:r>
              <a:rPr lang="en-US" sz="5400" dirty="0" smtClean="0">
                <a:latin typeface="Broadway" panose="04040905080B02020502" pitchFamily="82" charset="0"/>
              </a:rPr>
              <a:t>Virtual Reality?</a:t>
            </a:r>
            <a:endParaRPr lang="en-US" sz="5400" dirty="0">
              <a:latin typeface="Broadway" panose="04040905080B02020502" pitchFamily="82" charset="0"/>
            </a:endParaRPr>
          </a:p>
        </p:txBody>
      </p:sp>
      <p:pic>
        <p:nvPicPr>
          <p:cNvPr id="2" name="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113827" y="5523041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 advClick="0" advTm="6000">
        <p:extLst mod="1">
          <p:ext uri="http://mobile.wps.com/transition/2016/1">
            <p:transition xmlns="" val="wps_explode_r_800"/>
          </p:ext>
        </p:extLst>
      </p:transition>
    </mc:Choice>
    <mc:Fallback>
      <p:transition spd="slow" advClick="0" advTm="6000">
        <p:extLst mod="1">
          <p:ext uri="http://mobile.wps.com/transition/2016/1">
            <p:transition xmlns:p14="http://schemas.microsoft.com/office/powerpoint/2010/main" xmlns="" val="wps_explode_r_800"/>
          </p:ext>
        </p:extLst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487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7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378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04870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3" name="Title 1"/>
          <p:cNvSpPr>
            <a:spLocks noGrp="1"/>
          </p:cNvSpPr>
          <p:nvPr>
            <p:ph type="ctrTitle"/>
          </p:nvPr>
        </p:nvSpPr>
        <p:spPr>
          <a:xfrm>
            <a:off x="384508" y="480679"/>
            <a:ext cx="8791575" cy="883858"/>
          </a:xfrm>
        </p:spPr>
        <p:txBody>
          <a:bodyPr>
            <a:noAutofit/>
          </a:bodyPr>
          <a:lstStyle/>
          <a:p>
            <a:r>
              <a:rPr lang="en-US" sz="7200" b="1" cap="none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latin typeface="Arial Black" panose="020B0A04020102020204" pitchFamily="34" charset="0"/>
              </a:rPr>
              <a:t>Virtual reality</a:t>
            </a:r>
            <a:endParaRPr lang="en-US" sz="7200" b="1" cap="none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latin typeface="Arial Black" panose="020B0A04020102020204" pitchFamily="34" charset="0"/>
            </a:endParaRPr>
          </a:p>
        </p:txBody>
      </p:sp>
      <p:sp>
        <p:nvSpPr>
          <p:cNvPr id="1048704" name="Rectangle 3"/>
          <p:cNvSpPr/>
          <p:nvPr/>
        </p:nvSpPr>
        <p:spPr>
          <a:xfrm>
            <a:off x="1603710" y="1407742"/>
            <a:ext cx="10010775" cy="48920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sz="3600" dirty="0" smtClean="0">
                <a:solidFill>
                  <a:srgbClr val="FFFF00"/>
                </a:solidFill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           </a:t>
            </a:r>
            <a:r>
              <a:rPr lang="en-US" sz="3600" dirty="0" smtClean="0">
                <a:solidFill>
                  <a:srgbClr val="FFFF00"/>
                </a:solidFill>
                <a:effectLst/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The concept of virtual reality is built on the natural combination of two words: virtual and the real. The definition of “virtual” means nearly or conceptually and “reality” is what we experience in everyday living, which leads to an experience that is near- reality through the use of technology which </a:t>
            </a:r>
            <a:r>
              <a:rPr lang="en-US" sz="3600" dirty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i</a:t>
            </a:r>
            <a:r>
              <a:rPr lang="en-US" sz="36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n this simulated artificial environment, the user is able to have a realistic-feeling experience.</a:t>
            </a:r>
          </a:p>
        </p:txBody>
      </p:sp>
      <p:pic>
        <p:nvPicPr>
          <p:cNvPr id="2" name="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141123" y="5828922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32000">
        <p:extLst mod="1">
          <p:ext uri="http://mobile.wps.com/transition/2016/1">
            <p:transition xmlns="" val="wps_invert_l_1500"/>
          </p:ext>
        </p:extLst>
      </p:transition>
    </mc:Choice>
    <mc:Fallback>
      <p:transition spd="slow" advClick="0" advTm="32000">
        <p:extLst mod="1">
          <p:ext uri="http://mobile.wps.com/transition/2016/1">
            <p:transition xmlns:p14="http://schemas.microsoft.com/office/powerpoint/2010/main" xmlns="" val="wps_invert_l_1500"/>
          </p:ext>
        </p:extLst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14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05" name="Rectangle 4"/>
          <p:cNvSpPr/>
          <p:nvPr/>
        </p:nvSpPr>
        <p:spPr>
          <a:xfrm>
            <a:off x="6158239" y="1234544"/>
            <a:ext cx="5279782" cy="4257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3200" dirty="0" smtClean="0">
                <a:solidFill>
                  <a:srgbClr val="FFFF00"/>
                </a:solidFill>
                <a:latin typeface="Arial" pitchFamily="34" charset="0"/>
                <a:ea typeface="Calibri" panose="020F0502020204030204" pitchFamily="34" charset="0"/>
                <a:cs typeface="Arial" pitchFamily="34" charset="0"/>
              </a:rPr>
              <a:t>           Software creates and simulates  an artificial three dimensional environment that are experienced by the users who wear hardware devices, </a:t>
            </a:r>
            <a:r>
              <a:rPr lang="en-US" sz="3200" dirty="0" smtClean="0">
                <a:solidFill>
                  <a:srgbClr val="FFFF00"/>
                </a:solidFill>
                <a:latin typeface="Arial" pitchFamily="34" charset="0"/>
                <a:cs typeface="Arial" pitchFamily="34" charset="0"/>
              </a:rPr>
              <a:t>such as special goggles with a screen or gloves fitted with sensors.</a:t>
            </a:r>
          </a:p>
        </p:txBody>
      </p:sp>
      <p:pic>
        <p:nvPicPr>
          <p:cNvPr id="2097177" name="Picture 2097161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311153" y="898357"/>
            <a:ext cx="4592343" cy="5116132"/>
          </a:xfrm>
          <a:prstGeom prst="rect">
            <a:avLst/>
          </a:prstGeom>
        </p:spPr>
      </p:pic>
      <p:pic>
        <p:nvPicPr>
          <p:cNvPr id="2" name="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31520" y="5491584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 advClick="0" advTm="16000">
    <p:extLst mod="1">
      <p:ext uri="http://mobile.wps.com/transition/2016/1">
        <p:transition xmlns:mc="http://schemas.openxmlformats.org/markup-compatibility/2006" xmlns:p14="http://schemas.microsoft.com/office/powerpoint/2010/main" xmlns="" val="wps_appear_l_1000"/>
      </p:ext>
    </p:extLst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97179" name="Picture 2097162"/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7251032" y="352125"/>
            <a:ext cx="4287939" cy="3818822"/>
          </a:xfrm>
          <a:prstGeom prst="rect">
            <a:avLst/>
          </a:prstGeom>
        </p:spPr>
      </p:pic>
      <p:sp>
        <p:nvSpPr>
          <p:cNvPr id="1048706" name="Rectangle 1"/>
          <p:cNvSpPr/>
          <p:nvPr/>
        </p:nvSpPr>
        <p:spPr>
          <a:xfrm>
            <a:off x="618714" y="656926"/>
            <a:ext cx="9471770" cy="56667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/>
          </a:p>
          <a:p>
            <a:r>
              <a:rPr lang="en-US" sz="32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-In virtual reality through our </a:t>
            </a:r>
          </a:p>
          <a:p>
            <a:r>
              <a:rPr lang="en-US" sz="3200" dirty="0" smtClean="0">
                <a:solidFill>
                  <a:srgbClr val="FFFF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sense of sight t</a:t>
            </a:r>
            <a:r>
              <a:rPr lang="en-US" sz="3200" b="0" i="0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inputs gathered</a:t>
            </a:r>
          </a:p>
          <a:p>
            <a:r>
              <a:rPr lang="en-US" sz="3200" b="0" i="0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by these senses are processed by </a:t>
            </a:r>
          </a:p>
          <a:p>
            <a:r>
              <a:rPr lang="en-US" sz="3200" b="0" i="0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our brains to make interpretations </a:t>
            </a:r>
          </a:p>
          <a:p>
            <a:r>
              <a:rPr lang="en-US" sz="3200" b="0" i="0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of the objective environment around</a:t>
            </a:r>
          </a:p>
          <a:p>
            <a:r>
              <a:rPr lang="en-US" sz="3200" b="0" i="0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us. </a:t>
            </a:r>
            <a:endParaRPr lang="en-US" sz="3200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3200" b="0" i="0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    -Virtual reality attempts to create </a:t>
            </a:r>
          </a:p>
          <a:p>
            <a:r>
              <a:rPr lang="en-US" sz="3200" b="0" i="0" dirty="0" smtClean="0">
                <a:solidFill>
                  <a:srgbClr val="FFFF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an illusory environment that can be presented to our senses with artificial information, making our minds believe it is (almost) a reality.</a:t>
            </a:r>
            <a:endParaRPr lang="en-US" sz="3200" dirty="0" smtClean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solidFill>
                <a:srgbClr val="FFFF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90484" y="532149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 advClick="0" advTm="14000">
        <p14:glitter pattern="hexagon"/>
      </p:transition>
    </mc:Choice>
    <mc:Fallback>
      <p:transition spd="slow" advClick="0" advTm="1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65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252C36"/>
      </a:dk2>
      <a:lt2>
        <a:srgbClr val="7C96A3"/>
      </a:lt2>
      <a:accent1>
        <a:srgbClr val="4FD093"/>
      </a:accent1>
      <a:accent2>
        <a:srgbClr val="54BCDF"/>
      </a:accent2>
      <a:accent3>
        <a:srgbClr val="A262D0"/>
      </a:accent3>
      <a:accent4>
        <a:srgbClr val="D7537B"/>
      </a:accent4>
      <a:accent5>
        <a:srgbClr val="E78045"/>
      </a:accent5>
      <a:accent6>
        <a:srgbClr val="84C350"/>
      </a:accent6>
      <a:hlink>
        <a:srgbClr val="22FFFF"/>
      </a:hlink>
      <a:folHlink>
        <a:srgbClr val="9BF3FD"/>
      </a:folHlink>
    </a:clrScheme>
    <a:fontScheme name="Circui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4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4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  <a:hueMod val="106000"/>
                <a:satMod val="140000"/>
                <a:lumMod val="42000"/>
              </a:schemeClr>
              <a:schemeClr val="phClr">
                <a:tint val="98000"/>
                <a:hueMod val="92000"/>
                <a:satMod val="220000"/>
                <a:lumMod val="9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TH Sarabun PSK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TH Sarabun PSK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430</Words>
  <Application>Microsoft Office PowerPoint</Application>
  <PresentationFormat>Widescreen</PresentationFormat>
  <Paragraphs>51</Paragraphs>
  <Slides>17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34" baseType="lpstr">
      <vt:lpstr>宋体</vt:lpstr>
      <vt:lpstr>Arial</vt:lpstr>
      <vt:lpstr>Arial Black</vt:lpstr>
      <vt:lpstr>Arno Pro Smbd Caption</vt:lpstr>
      <vt:lpstr>Bookman Old Style</vt:lpstr>
      <vt:lpstr>Broadway</vt:lpstr>
      <vt:lpstr>Calibri</vt:lpstr>
      <vt:lpstr>Cutive Mono</vt:lpstr>
      <vt:lpstr>Elephant</vt:lpstr>
      <vt:lpstr>Lucida Handwriting</vt:lpstr>
      <vt:lpstr>Narkisim</vt:lpstr>
      <vt:lpstr>Showcard Gothic</vt:lpstr>
      <vt:lpstr>Times New Roman</vt:lpstr>
      <vt:lpstr>Trebuchet MS</vt:lpstr>
      <vt:lpstr>Tw Cen MT</vt:lpstr>
      <vt:lpstr>Wingdings</vt:lpstr>
      <vt:lpstr>Circuit</vt:lpstr>
      <vt:lpstr>( Virtual reality, simulators)</vt:lpstr>
      <vt:lpstr>PowerPoint Presentation</vt:lpstr>
      <vt:lpstr>Immersive technology</vt:lpstr>
      <vt:lpstr>PowerPoint Presentation</vt:lpstr>
      <vt:lpstr>PowerPoint Presentation</vt:lpstr>
      <vt:lpstr>PowerPoint Presentation</vt:lpstr>
      <vt:lpstr>Virtual reality</vt:lpstr>
      <vt:lpstr>PowerPoint Presentation</vt:lpstr>
      <vt:lpstr>PowerPoint Presentation</vt:lpstr>
      <vt:lpstr>Application of virtual reality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10</cp:revision>
  <dcterms:created xsi:type="dcterms:W3CDTF">2021-02-01T19:28:48Z</dcterms:created>
  <dcterms:modified xsi:type="dcterms:W3CDTF">2021-02-25T07:49:19Z</dcterms:modified>
</cp:coreProperties>
</file>